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9" r:id="rId3"/>
    <p:sldId id="265" r:id="rId4"/>
    <p:sldId id="258" r:id="rId5"/>
    <p:sldId id="268" r:id="rId6"/>
    <p:sldId id="271" r:id="rId7"/>
    <p:sldId id="266" r:id="rId8"/>
    <p:sldId id="262" r:id="rId9"/>
    <p:sldId id="263" r:id="rId10"/>
    <p:sldId id="270" r:id="rId11"/>
    <p:sldId id="267" r:id="rId12"/>
    <p:sldId id="269" r:id="rId13"/>
    <p:sldId id="260" r:id="rId14"/>
    <p:sldId id="261" r:id="rId15"/>
    <p:sldId id="26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3888" autoAdjust="0"/>
  </p:normalViewPr>
  <p:slideViewPr>
    <p:cSldViewPr snapToGrid="0" snapToObjects="1">
      <p:cViewPr varScale="1">
        <p:scale>
          <a:sx n="109" d="100"/>
          <a:sy n="109" d="100"/>
        </p:scale>
        <p:origin x="2264"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8D89AC-F71F-EB42-A9A7-268B746EA2E9}" type="datetimeFigureOut">
              <a:rPr lang="en-US" smtClean="0"/>
              <a:t>3/31/18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DD1959-1C41-E742-ABC4-42819172900A}" type="slidenum">
              <a:rPr lang="en-US" smtClean="0"/>
              <a:t>‹#›</a:t>
            </a:fld>
            <a:endParaRPr lang="en-US"/>
          </a:p>
        </p:txBody>
      </p:sp>
    </p:spTree>
    <p:extLst>
      <p:ext uri="{BB962C8B-B14F-4D97-AF65-F5344CB8AC3E}">
        <p14:creationId xmlns:p14="http://schemas.microsoft.com/office/powerpoint/2010/main" val="22383965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Toni Morrison opens her novels with powerful introductions</a:t>
            </a:r>
            <a:r>
              <a:rPr lang="en-US" baseline="0" dirty="0"/>
              <a:t> that dig their feet deep in the ground from which she builds her stories. Morrison uses “compositional semantics,” to create sentences that mean more than what is composed within them (</a:t>
            </a:r>
            <a:r>
              <a:rPr lang="en-US" baseline="0" dirty="0" err="1"/>
              <a:t>Curzan</a:t>
            </a:r>
            <a:r>
              <a:rPr lang="en-US" baseline="0" dirty="0"/>
              <a:t>, 204). The relationship between each component of the sentence conveys a larger concept, but by studying the semantics of what is being said between each component, readers find all the beautiful bits of her writing. In Love, Tar Baby, and Song of Solomon, Morrison opens her stories by introducing her powerful ideas in between simple words, expressions, and phrases.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1</a:t>
            </a:fld>
            <a:endParaRPr lang="en-US"/>
          </a:p>
        </p:txBody>
      </p:sp>
    </p:spTree>
    <p:extLst>
      <p:ext uri="{BB962C8B-B14F-4D97-AF65-F5344CB8AC3E}">
        <p14:creationId xmlns:p14="http://schemas.microsoft.com/office/powerpoint/2010/main" val="2858525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a:t>
            </a:r>
            <a:r>
              <a:rPr lang="en-US" baseline="0" dirty="0"/>
              <a:t> book represents a piece of Morrison’s creative world comprised of semantics, reference points, linguistic experiments, and polysemy. The world in which Morrison’s stories exist are historically connected to a time and place in African American culture and often she makes references that could be identified by someone familiar with its references, creating an intimate bond with her readers through these connections and references.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2</a:t>
            </a:fld>
            <a:endParaRPr lang="en-US"/>
          </a:p>
        </p:txBody>
      </p:sp>
    </p:spTree>
    <p:extLst>
      <p:ext uri="{BB962C8B-B14F-4D97-AF65-F5344CB8AC3E}">
        <p14:creationId xmlns:p14="http://schemas.microsoft.com/office/powerpoint/2010/main" val="2575121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Morrison, Toni. Love. Vintage Press. New York, NY. 2005</a:t>
            </a:r>
          </a:p>
          <a:p>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3</a:t>
            </a:fld>
            <a:endParaRPr lang="en-US"/>
          </a:p>
        </p:txBody>
      </p:sp>
    </p:spTree>
    <p:extLst>
      <p:ext uri="{BB962C8B-B14F-4D97-AF65-F5344CB8AC3E}">
        <p14:creationId xmlns:p14="http://schemas.microsoft.com/office/powerpoint/2010/main" val="339334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 Love.</a:t>
            </a:r>
          </a:p>
        </p:txBody>
      </p:sp>
      <p:sp>
        <p:nvSpPr>
          <p:cNvPr id="4" name="Slide Number Placeholder 3"/>
          <p:cNvSpPr>
            <a:spLocks noGrp="1"/>
          </p:cNvSpPr>
          <p:nvPr>
            <p:ph type="sldNum" sz="quarter" idx="10"/>
          </p:nvPr>
        </p:nvSpPr>
        <p:spPr/>
        <p:txBody>
          <a:bodyPr/>
          <a:lstStyle/>
          <a:p>
            <a:fld id="{E4DD1959-1C41-E742-ABC4-42819172900A}" type="slidenum">
              <a:rPr lang="en-US" smtClean="0"/>
              <a:t>4</a:t>
            </a:fld>
            <a:endParaRPr lang="en-US"/>
          </a:p>
        </p:txBody>
      </p:sp>
    </p:spTree>
    <p:extLst>
      <p:ext uri="{BB962C8B-B14F-4D97-AF65-F5344CB8AC3E}">
        <p14:creationId xmlns:p14="http://schemas.microsoft.com/office/powerpoint/2010/main" val="399727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“Beginning with this connection between language</a:t>
            </a:r>
            <a:r>
              <a:rPr lang="en-US" baseline="0" dirty="0"/>
              <a:t> and social norms, L asserts that she hums rather than speaks because the women’s legs are spread wide open: her verbal silence is a response to perceived sexual affront,” (Wallace, n.d.).  Love has many forms and Morrison opens her novel with the most powerful aspect of women’s sexuality and power, which is the non-verbal communication that can be spoken to a man, creating a universal language without so much as a word, but only a hum communicated. Morrison conveys much in her writing while utilizing the least amount of words while conveying multitudes more.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5</a:t>
            </a:fld>
            <a:endParaRPr lang="en-US"/>
          </a:p>
        </p:txBody>
      </p:sp>
    </p:spTree>
    <p:extLst>
      <p:ext uri="{BB962C8B-B14F-4D97-AF65-F5344CB8AC3E}">
        <p14:creationId xmlns:p14="http://schemas.microsoft.com/office/powerpoint/2010/main" val="633098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Toni Morrison</a:t>
            </a:r>
            <a:r>
              <a:rPr lang="en-US" baseline="0" dirty="0"/>
              <a:t> during an interview in </a:t>
            </a:r>
            <a:r>
              <a:rPr lang="en-US" i="1" baseline="0" dirty="0"/>
              <a:t>The Paris Review </a:t>
            </a:r>
            <a:r>
              <a:rPr lang="en-US" baseline="0" dirty="0"/>
              <a:t>article </a:t>
            </a:r>
            <a:r>
              <a:rPr lang="en-US" i="1" baseline="0" dirty="0"/>
              <a:t>The Art of Fiction</a:t>
            </a:r>
            <a:r>
              <a:rPr lang="en-US" baseline="0" dirty="0"/>
              <a:t>, spoke about sex being difficult to write about.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6</a:t>
            </a:fld>
            <a:endParaRPr lang="en-US"/>
          </a:p>
        </p:txBody>
      </p:sp>
    </p:spTree>
    <p:extLst>
      <p:ext uri="{BB962C8B-B14F-4D97-AF65-F5344CB8AC3E}">
        <p14:creationId xmlns:p14="http://schemas.microsoft.com/office/powerpoint/2010/main" val="1299539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Morrison, Toni. Tar Baby. Vintage Press. New York, NY. 2004. </a:t>
            </a:r>
          </a:p>
          <a:p>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7</a:t>
            </a:fld>
            <a:endParaRPr lang="en-US"/>
          </a:p>
        </p:txBody>
      </p:sp>
    </p:spTree>
    <p:extLst>
      <p:ext uri="{BB962C8B-B14F-4D97-AF65-F5344CB8AC3E}">
        <p14:creationId xmlns:p14="http://schemas.microsoft.com/office/powerpoint/2010/main" val="550551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a:t>
            </a:r>
            <a:r>
              <a:rPr lang="en-US" baseline="0" dirty="0"/>
              <a:t> Tar Baby.</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8</a:t>
            </a:fld>
            <a:endParaRPr lang="en-US"/>
          </a:p>
        </p:txBody>
      </p:sp>
    </p:spTree>
    <p:extLst>
      <p:ext uri="{BB962C8B-B14F-4D97-AF65-F5344CB8AC3E}">
        <p14:creationId xmlns:p14="http://schemas.microsoft.com/office/powerpoint/2010/main" val="1400819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Morrison uses compositionality to ask readers to dissect the meaning of the words and what</a:t>
            </a:r>
            <a:r>
              <a:rPr lang="en-US" baseline="0" dirty="0"/>
              <a:t> they interject into the meaning of the sentence in an overall idea. Not only are readers to paraphrase what she means by the man standing there taking in large amounts of air, as if he is almost breathless in her presence, but the meaning behind the Queen of France adds more than just a name to the introduction, but a larger meaning compositionally. While the light was turning to dark, this symbolic Queen, a proper high society woman closed her eyes and let him have her. Morrison said all of this in the paraphrasing, subtext, and composition while using few words composed into a tightly written sentence.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9</a:t>
            </a:fld>
            <a:endParaRPr lang="en-US"/>
          </a:p>
        </p:txBody>
      </p:sp>
    </p:spTree>
    <p:extLst>
      <p:ext uri="{BB962C8B-B14F-4D97-AF65-F5344CB8AC3E}">
        <p14:creationId xmlns:p14="http://schemas.microsoft.com/office/powerpoint/2010/main" val="558178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Morrison has her own style of sexuality in her novels that is raw,</a:t>
            </a:r>
            <a:r>
              <a:rPr lang="en-US" baseline="0" dirty="0"/>
              <a:t> conveying imagery of a romance novel, but void of fake whimsy and male dominance. Women are often in control and those that are not and being abused often get revenge is some way or another, even if it is through karma.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10</a:t>
            </a:fld>
            <a:endParaRPr lang="en-US"/>
          </a:p>
        </p:txBody>
      </p:sp>
    </p:spTree>
    <p:extLst>
      <p:ext uri="{BB962C8B-B14F-4D97-AF65-F5344CB8AC3E}">
        <p14:creationId xmlns:p14="http://schemas.microsoft.com/office/powerpoint/2010/main" val="4141288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Morrison, Toni. Song of Solomon. Vintage Press. New York, NY. 2004.</a:t>
            </a:r>
          </a:p>
          <a:p>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11</a:t>
            </a:fld>
            <a:endParaRPr lang="en-US"/>
          </a:p>
        </p:txBody>
      </p:sp>
    </p:spTree>
    <p:extLst>
      <p:ext uri="{BB962C8B-B14F-4D97-AF65-F5344CB8AC3E}">
        <p14:creationId xmlns:p14="http://schemas.microsoft.com/office/powerpoint/2010/main" val="774236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 Song </a:t>
            </a:r>
            <a:r>
              <a:rPr lang="en-US"/>
              <a:t>of Solomon.</a:t>
            </a:r>
          </a:p>
        </p:txBody>
      </p:sp>
      <p:sp>
        <p:nvSpPr>
          <p:cNvPr id="4" name="Slide Number Placeholder 3"/>
          <p:cNvSpPr>
            <a:spLocks noGrp="1"/>
          </p:cNvSpPr>
          <p:nvPr>
            <p:ph type="sldNum" sz="quarter" idx="10"/>
          </p:nvPr>
        </p:nvSpPr>
        <p:spPr/>
        <p:txBody>
          <a:bodyPr/>
          <a:lstStyle/>
          <a:p>
            <a:fld id="{E4DD1959-1C41-E742-ABC4-42819172900A}" type="slidenum">
              <a:rPr lang="en-US" smtClean="0"/>
              <a:t>12</a:t>
            </a:fld>
            <a:endParaRPr lang="en-US"/>
          </a:p>
        </p:txBody>
      </p:sp>
    </p:spTree>
    <p:extLst>
      <p:ext uri="{BB962C8B-B14F-4D97-AF65-F5344CB8AC3E}">
        <p14:creationId xmlns:p14="http://schemas.microsoft.com/office/powerpoint/2010/main" val="1298585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opens</a:t>
            </a:r>
            <a:r>
              <a:rPr lang="en-US" baseline="0" dirty="0"/>
              <a:t> with this letter, causing readers to ask what is exactly going on in between the spaces of this introduction. What event is taking place? Why is the man leaving in such a secretive way? Where is he going? With whom is he going with if anybody? Morrison introduces characters, story, setting, imagery, theme, and interest of her readers from the very onset of her first paragraphs.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13</a:t>
            </a:fld>
            <a:endParaRPr lang="en-US"/>
          </a:p>
        </p:txBody>
      </p:sp>
    </p:spTree>
    <p:extLst>
      <p:ext uri="{BB962C8B-B14F-4D97-AF65-F5344CB8AC3E}">
        <p14:creationId xmlns:p14="http://schemas.microsoft.com/office/powerpoint/2010/main" val="1841684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yellow house the</a:t>
            </a:r>
            <a:r>
              <a:rPr lang="en-US" baseline="0" dirty="0"/>
              <a:t> insurance agent</a:t>
            </a:r>
            <a:r>
              <a:rPr lang="en-US" dirty="0"/>
              <a:t> lives in is symbolic and could have a larger connotation, creating a reaction when the insurance agent leaves caution and takes off from Mercy, symbolized by</a:t>
            </a:r>
            <a:r>
              <a:rPr lang="en-US" baseline="0" dirty="0"/>
              <a:t> a hospital name. The man may have been in a literal hospital and lived in a literal yellow house, all denotative, but it is the connotation of each aspect that speak to the larger meanings in between the semantics in Morrison’s writing. Analogical mapping helps readers “draw relations among meanings within cognitive process,” which helps understand the larger picture of what is going on (</a:t>
            </a:r>
            <a:r>
              <a:rPr lang="en-US" baseline="0" dirty="0" err="1"/>
              <a:t>Curzan</a:t>
            </a:r>
            <a:r>
              <a:rPr lang="en-US" baseline="0" dirty="0"/>
              <a:t>, 220). </a:t>
            </a:r>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14</a:t>
            </a:fld>
            <a:endParaRPr lang="en-US"/>
          </a:p>
        </p:txBody>
      </p:sp>
    </p:spTree>
    <p:extLst>
      <p:ext uri="{BB962C8B-B14F-4D97-AF65-F5344CB8AC3E}">
        <p14:creationId xmlns:p14="http://schemas.microsoft.com/office/powerpoint/2010/main" val="1382107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Morrison, Toni. Love. Vintage Press. New York, NY. 2005</a:t>
            </a:r>
          </a:p>
          <a:p>
            <a:endParaRPr lang="en-US" dirty="0"/>
          </a:p>
        </p:txBody>
      </p:sp>
      <p:sp>
        <p:nvSpPr>
          <p:cNvPr id="4" name="Slide Number Placeholder 3"/>
          <p:cNvSpPr>
            <a:spLocks noGrp="1"/>
          </p:cNvSpPr>
          <p:nvPr>
            <p:ph type="sldNum" sz="quarter" idx="10"/>
          </p:nvPr>
        </p:nvSpPr>
        <p:spPr/>
        <p:txBody>
          <a:bodyPr/>
          <a:lstStyle/>
          <a:p>
            <a:fld id="{E4DD1959-1C41-E742-ABC4-42819172900A}" type="slidenum">
              <a:rPr lang="en-US" smtClean="0"/>
              <a:t>15</a:t>
            </a:fld>
            <a:endParaRPr lang="en-US"/>
          </a:p>
        </p:txBody>
      </p:sp>
    </p:spTree>
    <p:extLst>
      <p:ext uri="{BB962C8B-B14F-4D97-AF65-F5344CB8AC3E}">
        <p14:creationId xmlns:p14="http://schemas.microsoft.com/office/powerpoint/2010/main" val="28993817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3/31/18</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3/31/18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3/31/18</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040A78-2A4B-4566-8626-79DE0D4C1085}" type="datetimeFigureOut">
              <a:rPr lang="en-US" smtClean="0"/>
              <a:t>3/31/18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06040A78-2A4B-4566-8626-79DE0D4C1085}" type="datetimeFigureOut">
              <a:rPr lang="en-US" smtClean="0"/>
              <a:t>3/31/18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06040A78-2A4B-4566-8626-79DE0D4C1085}" type="datetimeFigureOut">
              <a:rPr lang="en-US" smtClean="0"/>
              <a:t>3/31/18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526B6-F861-4D54-BBE9-4BB519D3F342}" type="slidenum">
              <a:rPr lang="en-US" smtClean="0"/>
              <a:t>‹#›</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06040A78-2A4B-4566-8626-79DE0D4C1085}" type="datetimeFigureOut">
              <a:rPr lang="en-US" smtClean="0"/>
              <a:t>3/31/18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06040A78-2A4B-4566-8626-79DE0D4C1085}" type="datetimeFigureOut">
              <a:rPr lang="en-US" smtClean="0"/>
              <a:t>3/31/18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3/31/18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3EC526B6-F861-4D54-BBE9-4BB519D3F3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3/31/18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3/31/18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3/31/18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3/31/18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06040A78-2A4B-4566-8626-79DE0D4C1085}" type="datetimeFigureOut">
              <a:rPr lang="en-US" smtClean="0"/>
              <a:t>3/31/18</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3EC526B6-F861-4D54-BBE9-4BB519D3F342}" type="slidenum">
              <a:rPr lang="en-US" smtClean="0"/>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upload.wikimedia.org/wikipedia/en/b/b3/Love_(Toni_Morrison_novel_-_cover).JPG"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hyperlink" Target="https://foxtaylor.files.wordpress.com/2014/11/tar-baby-by-toni-morrison.jpg" TargetMode="External"/><Relationship Id="rId4" Type="http://schemas.openxmlformats.org/officeDocument/2006/relationships/hyperlink" Target="https://lovelace-media.imgix.net/uploads/140/75d36fb0-fe57-0133-8059-0e31b36aeb7f.jpe?w=700&amp;fit=max&amp;auto=format&amp;q=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Power of An Introduction</a:t>
            </a:r>
          </a:p>
        </p:txBody>
      </p:sp>
      <p:sp>
        <p:nvSpPr>
          <p:cNvPr id="3" name="Subtitle 2"/>
          <p:cNvSpPr>
            <a:spLocks noGrp="1"/>
          </p:cNvSpPr>
          <p:nvPr>
            <p:ph type="subTitle" idx="1"/>
          </p:nvPr>
        </p:nvSpPr>
        <p:spPr>
          <a:xfrm>
            <a:off x="1854200" y="5204011"/>
            <a:ext cx="5446713" cy="1228005"/>
          </a:xfrm>
        </p:spPr>
        <p:txBody>
          <a:bodyPr>
            <a:normAutofit/>
          </a:bodyPr>
          <a:lstStyle/>
          <a:p>
            <a:r>
              <a:rPr lang="en-US" dirty="0"/>
              <a:t>By Angel Rodrigues</a:t>
            </a:r>
          </a:p>
        </p:txBody>
      </p:sp>
    </p:spTree>
    <p:extLst>
      <p:ext uri="{BB962C8B-B14F-4D97-AF65-F5344CB8AC3E}">
        <p14:creationId xmlns:p14="http://schemas.microsoft.com/office/powerpoint/2010/main" val="4021911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12871"/>
            <a:ext cx="3612776" cy="1007540"/>
          </a:xfrm>
        </p:spPr>
        <p:txBody>
          <a:bodyPr/>
          <a:lstStyle/>
          <a:p>
            <a:r>
              <a:rPr lang="en-US" sz="5400" dirty="0">
                <a:latin typeface="+mj-lt"/>
              </a:rPr>
              <a:t>Toni Morrison	</a:t>
            </a:r>
          </a:p>
        </p:txBody>
      </p:sp>
      <p:pic>
        <p:nvPicPr>
          <p:cNvPr id="5" name="Content Placeholder 4" descr="Love_(Toni_Morrison_novel_-_cover).JPG"/>
          <p:cNvPicPr>
            <a:picLocks noGrp="1" noChangeAspect="1"/>
          </p:cNvPicPr>
          <p:nvPr>
            <p:ph idx="1"/>
          </p:nvPr>
        </p:nvPicPr>
        <p:blipFill>
          <a:blip r:embed="rId3">
            <a:extLst>
              <a:ext uri="{28A0092B-C50C-407E-A947-70E740481C1C}">
                <a14:useLocalDpi xmlns:a14="http://schemas.microsoft.com/office/drawing/2010/main" val="0"/>
              </a:ext>
            </a:extLst>
          </a:blip>
          <a:srcRect l="731" r="731"/>
          <a:stretch>
            <a:fillRect/>
          </a:stretch>
        </p:blipFill>
        <p:spPr>
          <a:xfrm>
            <a:off x="4885859" y="381001"/>
            <a:ext cx="1481579" cy="2213733"/>
          </a:xfrm>
        </p:spPr>
      </p:pic>
      <p:sp>
        <p:nvSpPr>
          <p:cNvPr id="4" name="Text Placeholder 3"/>
          <p:cNvSpPr>
            <a:spLocks noGrp="1"/>
          </p:cNvSpPr>
          <p:nvPr>
            <p:ph type="body" sz="half" idx="2"/>
          </p:nvPr>
        </p:nvSpPr>
        <p:spPr>
          <a:xfrm>
            <a:off x="170846" y="2020411"/>
            <a:ext cx="3968282" cy="4550621"/>
          </a:xfrm>
        </p:spPr>
        <p:txBody>
          <a:bodyPr>
            <a:noAutofit/>
          </a:bodyPr>
          <a:lstStyle/>
          <a:p>
            <a:r>
              <a:rPr lang="en-US" sz="3600" dirty="0"/>
              <a:t>Love</a:t>
            </a:r>
          </a:p>
          <a:p>
            <a:endParaRPr lang="en-US" sz="3600" dirty="0"/>
          </a:p>
          <a:p>
            <a:r>
              <a:rPr lang="en-US" sz="3600" dirty="0"/>
              <a:t>Tar Baby</a:t>
            </a:r>
          </a:p>
          <a:p>
            <a:endParaRPr lang="en-US" sz="3600" dirty="0"/>
          </a:p>
          <a:p>
            <a:r>
              <a:rPr lang="en-US" sz="3600" dirty="0"/>
              <a:t>Song of Solomon</a:t>
            </a:r>
          </a:p>
          <a:p>
            <a:endParaRPr lang="en-US" sz="3600" dirty="0"/>
          </a:p>
        </p:txBody>
      </p:sp>
      <p:pic>
        <p:nvPicPr>
          <p:cNvPr id="6" name="Picture 5" descr="tar-baby-by-toni-morris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981" y="2209801"/>
            <a:ext cx="1417035" cy="2136397"/>
          </a:xfrm>
          <a:prstGeom prst="rect">
            <a:avLst/>
          </a:prstGeom>
        </p:spPr>
      </p:pic>
      <p:pic>
        <p:nvPicPr>
          <p:cNvPr id="7" name="Picture 6" descr="song-of-solomo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5859" y="4249368"/>
            <a:ext cx="1461943" cy="2321665"/>
          </a:xfrm>
          <a:prstGeom prst="rect">
            <a:avLst/>
          </a:prstGeom>
        </p:spPr>
      </p:pic>
    </p:spTree>
    <p:extLst>
      <p:ext uri="{BB962C8B-B14F-4D97-AF65-F5344CB8AC3E}">
        <p14:creationId xmlns:p14="http://schemas.microsoft.com/office/powerpoint/2010/main" val="393325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623" y="1187730"/>
            <a:ext cx="8378764" cy="2558188"/>
          </a:xfrm>
        </p:spPr>
        <p:txBody>
          <a:bodyPr/>
          <a:lstStyle/>
          <a:p>
            <a:r>
              <a:rPr lang="en-US" dirty="0"/>
              <a:t>Love</a:t>
            </a:r>
          </a:p>
        </p:txBody>
      </p:sp>
    </p:spTree>
    <p:extLst>
      <p:ext uri="{BB962C8B-B14F-4D97-AF65-F5344CB8AC3E}">
        <p14:creationId xmlns:p14="http://schemas.microsoft.com/office/powerpoint/2010/main" val="848471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a:latin typeface="+mj-lt"/>
              </a:rPr>
              <a:t>Passage</a:t>
            </a:r>
          </a:p>
        </p:txBody>
      </p:sp>
      <p:sp>
        <p:nvSpPr>
          <p:cNvPr id="3" name="Content Placeholder 2"/>
          <p:cNvSpPr>
            <a:spLocks noGrp="1"/>
          </p:cNvSpPr>
          <p:nvPr>
            <p:ph idx="1"/>
          </p:nvPr>
        </p:nvSpPr>
        <p:spPr>
          <a:xfrm>
            <a:off x="792162" y="2448553"/>
            <a:ext cx="7570787" cy="3602624"/>
          </a:xfrm>
        </p:spPr>
        <p:txBody>
          <a:bodyPr>
            <a:normAutofit/>
          </a:bodyPr>
          <a:lstStyle/>
          <a:p>
            <a:pPr algn="ctr"/>
            <a:r>
              <a:rPr lang="en-US" sz="3200" dirty="0"/>
              <a:t>“The women’s legs are spread wide open, so I hum. Men grow irritable, but they know it’s all for them. They relax. Standing by, unable to do anything but watch, is a trial, but I don’t say a word.”</a:t>
            </a:r>
          </a:p>
        </p:txBody>
      </p:sp>
    </p:spTree>
    <p:extLst>
      <p:ext uri="{BB962C8B-B14F-4D97-AF65-F5344CB8AC3E}">
        <p14:creationId xmlns:p14="http://schemas.microsoft.com/office/powerpoint/2010/main" val="351014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Cliff Notes Paraphrasing</a:t>
            </a:r>
          </a:p>
        </p:txBody>
      </p:sp>
      <p:sp>
        <p:nvSpPr>
          <p:cNvPr id="3" name="Text Placeholder 2"/>
          <p:cNvSpPr>
            <a:spLocks noGrp="1"/>
          </p:cNvSpPr>
          <p:nvPr>
            <p:ph type="body" idx="1"/>
          </p:nvPr>
        </p:nvSpPr>
        <p:spPr/>
        <p:txBody>
          <a:bodyPr/>
          <a:lstStyle/>
          <a:p>
            <a:r>
              <a:rPr lang="en-US" dirty="0"/>
              <a:t>What Was Said:</a:t>
            </a:r>
          </a:p>
        </p:txBody>
      </p:sp>
      <p:sp>
        <p:nvSpPr>
          <p:cNvPr id="4" name="Content Placeholder 3"/>
          <p:cNvSpPr>
            <a:spLocks noGrp="1"/>
          </p:cNvSpPr>
          <p:nvPr>
            <p:ph sz="half" idx="2"/>
          </p:nvPr>
        </p:nvSpPr>
        <p:spPr/>
        <p:txBody>
          <a:bodyPr/>
          <a:lstStyle/>
          <a:p>
            <a:r>
              <a:rPr lang="en-US" sz="2400" dirty="0"/>
              <a:t>“The women’s legs are spread wide open, so I hum. Men grow irritable, but they know it’s all for them. They relax. Standing by, unable to do anything but watch, is a trial, but I don’t say a word.”</a:t>
            </a:r>
          </a:p>
          <a:p>
            <a:endParaRPr lang="en-US" dirty="0"/>
          </a:p>
        </p:txBody>
      </p:sp>
      <p:sp>
        <p:nvSpPr>
          <p:cNvPr id="5" name="Text Placeholder 4"/>
          <p:cNvSpPr>
            <a:spLocks noGrp="1"/>
          </p:cNvSpPr>
          <p:nvPr>
            <p:ph type="body" sz="quarter" idx="3"/>
          </p:nvPr>
        </p:nvSpPr>
        <p:spPr/>
        <p:txBody>
          <a:bodyPr/>
          <a:lstStyle/>
          <a:p>
            <a:r>
              <a:rPr lang="en-US" dirty="0"/>
              <a:t>What It Might Mean:</a:t>
            </a:r>
          </a:p>
        </p:txBody>
      </p:sp>
      <p:sp>
        <p:nvSpPr>
          <p:cNvPr id="6" name="Content Placeholder 5"/>
          <p:cNvSpPr>
            <a:spLocks noGrp="1"/>
          </p:cNvSpPr>
          <p:nvPr>
            <p:ph sz="quarter" idx="4"/>
          </p:nvPr>
        </p:nvSpPr>
        <p:spPr/>
        <p:txBody>
          <a:bodyPr/>
          <a:lstStyle/>
          <a:p>
            <a:r>
              <a:rPr lang="en-US" dirty="0"/>
              <a:t>Words are powerful. </a:t>
            </a:r>
          </a:p>
          <a:p>
            <a:r>
              <a:rPr lang="en-US" dirty="0"/>
              <a:t>So Are Women.</a:t>
            </a:r>
          </a:p>
          <a:p>
            <a:r>
              <a:rPr lang="en-US" dirty="0"/>
              <a:t>Men Have to Be Strong.</a:t>
            </a:r>
          </a:p>
          <a:p>
            <a:r>
              <a:rPr lang="en-US" dirty="0"/>
              <a:t>More Can Be Said, With Non-Verbal Communication.</a:t>
            </a:r>
          </a:p>
        </p:txBody>
      </p:sp>
    </p:spTree>
    <p:extLst>
      <p:ext uri="{BB962C8B-B14F-4D97-AF65-F5344CB8AC3E}">
        <p14:creationId xmlns:p14="http://schemas.microsoft.com/office/powerpoint/2010/main" val="3300957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7997" y="579318"/>
            <a:ext cx="3612776" cy="773806"/>
          </a:xfrm>
        </p:spPr>
        <p:txBody>
          <a:bodyPr/>
          <a:lstStyle/>
          <a:p>
            <a:r>
              <a:rPr lang="en-US" sz="4800" dirty="0">
                <a:latin typeface="+mj-lt"/>
              </a:rPr>
              <a:t>Imagery</a:t>
            </a:r>
            <a:br>
              <a:rPr lang="en-US" sz="4800" dirty="0">
                <a:latin typeface="+mj-lt"/>
              </a:rPr>
            </a:br>
            <a:endParaRPr lang="en-US" sz="4800" dirty="0">
              <a:latin typeface="+mj-lt"/>
            </a:endParaRPr>
          </a:p>
        </p:txBody>
      </p:sp>
      <p:sp>
        <p:nvSpPr>
          <p:cNvPr id="3" name="Content Placeholder 2"/>
          <p:cNvSpPr>
            <a:spLocks noGrp="1"/>
          </p:cNvSpPr>
          <p:nvPr>
            <p:ph idx="1"/>
          </p:nvPr>
        </p:nvSpPr>
        <p:spPr>
          <a:xfrm>
            <a:off x="4885859" y="3393722"/>
            <a:ext cx="3813174" cy="2697642"/>
          </a:xfrm>
        </p:spPr>
        <p:txBody>
          <a:bodyPr>
            <a:normAutofit fontScale="92500" lnSpcReduction="20000"/>
          </a:bodyPr>
          <a:lstStyle/>
          <a:p>
            <a:pPr marL="0" indent="0">
              <a:buNone/>
            </a:pPr>
            <a:endParaRPr lang="en-US" dirty="0"/>
          </a:p>
          <a:p>
            <a:r>
              <a:rPr lang="en-US" dirty="0"/>
              <a:t>Despite the open legs and men nearby, the imagery conveyed in this passage is that of a controlled environment, creating tension and danger. </a:t>
            </a:r>
            <a:br>
              <a:rPr lang="en-US" dirty="0"/>
            </a:br>
            <a:endParaRPr lang="en-US" dirty="0"/>
          </a:p>
          <a:p>
            <a:pPr marL="0" indent="0">
              <a:buNone/>
            </a:pPr>
            <a:endParaRPr lang="en-US" dirty="0"/>
          </a:p>
        </p:txBody>
      </p:sp>
      <p:sp>
        <p:nvSpPr>
          <p:cNvPr id="4" name="Text Placeholder 3"/>
          <p:cNvSpPr>
            <a:spLocks noGrp="1"/>
          </p:cNvSpPr>
          <p:nvPr>
            <p:ph type="body" sz="half" idx="2"/>
          </p:nvPr>
        </p:nvSpPr>
        <p:spPr>
          <a:xfrm>
            <a:off x="381000" y="3617407"/>
            <a:ext cx="3612776" cy="2473957"/>
          </a:xfrm>
        </p:spPr>
        <p:txBody>
          <a:bodyPr>
            <a:normAutofit/>
          </a:bodyPr>
          <a:lstStyle/>
          <a:p>
            <a:r>
              <a:rPr lang="en-US" dirty="0"/>
              <a:t>“Sex is difficult to write about because it’s just not sexy enough. The only way to write about it is not to write much.”</a:t>
            </a:r>
          </a:p>
          <a:p>
            <a:r>
              <a:rPr lang="en-US" dirty="0"/>
              <a:t>“Sex is difficult to write about because it’s just not sexy enough. The only way to write about it is not to write much.”</a:t>
            </a:r>
          </a:p>
          <a:p>
            <a:endParaRPr lang="en-US" dirty="0"/>
          </a:p>
        </p:txBody>
      </p:sp>
      <p:pic>
        <p:nvPicPr>
          <p:cNvPr id="5" name="Picture 4" descr="f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06" y="820972"/>
            <a:ext cx="8142676" cy="2527053"/>
          </a:xfrm>
          <a:prstGeom prst="rect">
            <a:avLst/>
          </a:prstGeom>
        </p:spPr>
      </p:pic>
    </p:spTree>
    <p:extLst>
      <p:ext uri="{BB962C8B-B14F-4D97-AF65-F5344CB8AC3E}">
        <p14:creationId xmlns:p14="http://schemas.microsoft.com/office/powerpoint/2010/main" val="3462592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 Baby</a:t>
            </a:r>
          </a:p>
        </p:txBody>
      </p:sp>
    </p:spTree>
    <p:extLst>
      <p:ext uri="{BB962C8B-B14F-4D97-AF65-F5344CB8AC3E}">
        <p14:creationId xmlns:p14="http://schemas.microsoft.com/office/powerpoint/2010/main" val="1007990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a:latin typeface="+mj-lt"/>
              </a:rPr>
              <a:t>Passage</a:t>
            </a:r>
          </a:p>
        </p:txBody>
      </p:sp>
      <p:sp>
        <p:nvSpPr>
          <p:cNvPr id="3" name="Content Placeholder 2"/>
          <p:cNvSpPr>
            <a:spLocks noGrp="1"/>
          </p:cNvSpPr>
          <p:nvPr>
            <p:ph idx="1"/>
          </p:nvPr>
        </p:nvSpPr>
        <p:spPr/>
        <p:txBody>
          <a:bodyPr/>
          <a:lstStyle/>
          <a:p>
            <a:r>
              <a:rPr lang="en-US" dirty="0"/>
              <a:t>“He believed he kept me safe. He stood at the railing of H.M.S. </a:t>
            </a:r>
            <a:r>
              <a:rPr lang="en-US" dirty="0" err="1"/>
              <a:t>Stor</a:t>
            </a:r>
            <a:r>
              <a:rPr lang="en-US" dirty="0"/>
              <a:t> </a:t>
            </a:r>
            <a:r>
              <a:rPr lang="en-US" dirty="0" err="1"/>
              <a:t>Konigsgaarten</a:t>
            </a:r>
            <a:r>
              <a:rPr lang="en-US" dirty="0"/>
              <a:t> and sucked in great gulps of air, his heart pounding in sweet expectation as he stared at the harbor. Queen of France blushed a little in the lessening light and lowered her lashes before his gaze.” </a:t>
            </a:r>
          </a:p>
        </p:txBody>
      </p:sp>
    </p:spTree>
    <p:extLst>
      <p:ext uri="{BB962C8B-B14F-4D97-AF65-F5344CB8AC3E}">
        <p14:creationId xmlns:p14="http://schemas.microsoft.com/office/powerpoint/2010/main" val="1113849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Cliff Notes Paraphrasing</a:t>
            </a:r>
          </a:p>
        </p:txBody>
      </p:sp>
      <p:sp>
        <p:nvSpPr>
          <p:cNvPr id="3" name="Text Placeholder 2"/>
          <p:cNvSpPr>
            <a:spLocks noGrp="1"/>
          </p:cNvSpPr>
          <p:nvPr>
            <p:ph type="body" idx="1"/>
          </p:nvPr>
        </p:nvSpPr>
        <p:spPr/>
        <p:txBody>
          <a:bodyPr/>
          <a:lstStyle/>
          <a:p>
            <a:r>
              <a:rPr lang="en-US" dirty="0"/>
              <a:t>What Was Said: </a:t>
            </a:r>
          </a:p>
        </p:txBody>
      </p:sp>
      <p:sp>
        <p:nvSpPr>
          <p:cNvPr id="4" name="Content Placeholder 3"/>
          <p:cNvSpPr>
            <a:spLocks noGrp="1"/>
          </p:cNvSpPr>
          <p:nvPr>
            <p:ph sz="half" idx="2"/>
          </p:nvPr>
        </p:nvSpPr>
        <p:spPr/>
        <p:txBody>
          <a:bodyPr>
            <a:normAutofit fontScale="92500"/>
          </a:bodyPr>
          <a:lstStyle/>
          <a:p>
            <a:r>
              <a:rPr lang="en-US" dirty="0"/>
              <a:t>“He believed he kept me safe. He stood at the railing of H.M.S. </a:t>
            </a:r>
            <a:r>
              <a:rPr lang="en-US" dirty="0" err="1"/>
              <a:t>Stor</a:t>
            </a:r>
            <a:r>
              <a:rPr lang="en-US" dirty="0"/>
              <a:t> </a:t>
            </a:r>
            <a:r>
              <a:rPr lang="en-US" dirty="0" err="1"/>
              <a:t>Konigsgaarten</a:t>
            </a:r>
            <a:r>
              <a:rPr lang="en-US" dirty="0"/>
              <a:t> and sucked in great gulps of air, his heart pounding in sweet expectation as he stared at the harbor. Queen of France blushed a little in the lessening light and lowered her lashes before his gaze.” </a:t>
            </a:r>
          </a:p>
          <a:p>
            <a:endParaRPr lang="en-US" dirty="0"/>
          </a:p>
        </p:txBody>
      </p:sp>
      <p:sp>
        <p:nvSpPr>
          <p:cNvPr id="5" name="Text Placeholder 4"/>
          <p:cNvSpPr>
            <a:spLocks noGrp="1"/>
          </p:cNvSpPr>
          <p:nvPr>
            <p:ph type="body" sz="quarter" idx="3"/>
          </p:nvPr>
        </p:nvSpPr>
        <p:spPr/>
        <p:txBody>
          <a:bodyPr/>
          <a:lstStyle/>
          <a:p>
            <a:r>
              <a:rPr lang="en-US" dirty="0"/>
              <a:t>What It Might Mean: </a:t>
            </a:r>
          </a:p>
        </p:txBody>
      </p:sp>
      <p:sp>
        <p:nvSpPr>
          <p:cNvPr id="6" name="Content Placeholder 5"/>
          <p:cNvSpPr>
            <a:spLocks noGrp="1"/>
          </p:cNvSpPr>
          <p:nvPr>
            <p:ph sz="quarter" idx="4"/>
          </p:nvPr>
        </p:nvSpPr>
        <p:spPr/>
        <p:txBody>
          <a:bodyPr>
            <a:normAutofit fontScale="92500"/>
          </a:bodyPr>
          <a:lstStyle/>
          <a:p>
            <a:r>
              <a:rPr lang="en-US" dirty="0"/>
              <a:t>A woman is being seduced by a man without him touching her.</a:t>
            </a:r>
          </a:p>
          <a:p>
            <a:r>
              <a:rPr lang="en-US" dirty="0"/>
              <a:t>Women of honor would be embarrassed by the sexual tension in the room.</a:t>
            </a:r>
          </a:p>
          <a:p>
            <a:r>
              <a:rPr lang="en-US" dirty="0"/>
              <a:t>Both of them knew they would become lovers.</a:t>
            </a:r>
          </a:p>
        </p:txBody>
      </p:sp>
    </p:spTree>
    <p:extLst>
      <p:ext uri="{BB962C8B-B14F-4D97-AF65-F5344CB8AC3E}">
        <p14:creationId xmlns:p14="http://schemas.microsoft.com/office/powerpoint/2010/main" val="3885916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904" y="5934"/>
            <a:ext cx="3612776" cy="750134"/>
          </a:xfrm>
        </p:spPr>
        <p:txBody>
          <a:bodyPr/>
          <a:lstStyle/>
          <a:p>
            <a:r>
              <a:rPr lang="en-US" sz="5000" dirty="0">
                <a:latin typeface="+mj-lt"/>
              </a:rPr>
              <a:t>Imagery</a:t>
            </a:r>
          </a:p>
        </p:txBody>
      </p:sp>
      <p:pic>
        <p:nvPicPr>
          <p:cNvPr id="5" name="Content Placeholder 4" descr="cover_3.jpg"/>
          <p:cNvPicPr>
            <a:picLocks noGrp="1" noChangeAspect="1"/>
          </p:cNvPicPr>
          <p:nvPr>
            <p:ph idx="1"/>
          </p:nvPr>
        </p:nvPicPr>
        <p:blipFill>
          <a:blip r:embed="rId3">
            <a:extLst>
              <a:ext uri="{28A0092B-C50C-407E-A947-70E740481C1C}">
                <a14:useLocalDpi xmlns:a14="http://schemas.microsoft.com/office/drawing/2010/main" val="0"/>
              </a:ext>
            </a:extLst>
          </a:blip>
          <a:srcRect t="7632" b="7632"/>
          <a:stretch>
            <a:fillRect/>
          </a:stretch>
        </p:blipFill>
        <p:spPr/>
      </p:pic>
      <p:sp>
        <p:nvSpPr>
          <p:cNvPr id="4" name="Text Placeholder 3"/>
          <p:cNvSpPr>
            <a:spLocks noGrp="1"/>
          </p:cNvSpPr>
          <p:nvPr>
            <p:ph type="body" sz="half" idx="2"/>
          </p:nvPr>
        </p:nvSpPr>
        <p:spPr/>
        <p:txBody>
          <a:bodyPr/>
          <a:lstStyle/>
          <a:p>
            <a:r>
              <a:rPr lang="en-US" dirty="0"/>
              <a:t>The night was closing in and so was their passion. People standing by watching would know exactly what was about to take place and look the other way, because even they knew there would be no stopping them or their passion.</a:t>
            </a:r>
          </a:p>
        </p:txBody>
      </p:sp>
    </p:spTree>
    <p:extLst>
      <p:ext uri="{BB962C8B-B14F-4D97-AF65-F5344CB8AC3E}">
        <p14:creationId xmlns:p14="http://schemas.microsoft.com/office/powerpoint/2010/main" val="26168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Song of Solomon</a:t>
            </a:r>
          </a:p>
        </p:txBody>
      </p:sp>
    </p:spTree>
    <p:extLst>
      <p:ext uri="{BB962C8B-B14F-4D97-AF65-F5344CB8AC3E}">
        <p14:creationId xmlns:p14="http://schemas.microsoft.com/office/powerpoint/2010/main" val="4267125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a:latin typeface="+mj-lt"/>
              </a:rPr>
              <a:t>Passage</a:t>
            </a:r>
          </a:p>
        </p:txBody>
      </p:sp>
      <p:sp>
        <p:nvSpPr>
          <p:cNvPr id="3" name="Content Placeholder 2"/>
          <p:cNvSpPr>
            <a:spLocks noGrp="1"/>
          </p:cNvSpPr>
          <p:nvPr>
            <p:ph idx="1"/>
          </p:nvPr>
        </p:nvSpPr>
        <p:spPr/>
        <p:txBody>
          <a:bodyPr>
            <a:normAutofit lnSpcReduction="10000"/>
          </a:bodyPr>
          <a:lstStyle/>
          <a:p>
            <a:r>
              <a:rPr lang="en-US" dirty="0"/>
              <a:t>“The North Carolina Mutual Life Insurance agent promised to fly from Mercy to the other side of Lake Superior at three o’clock.  Two days before the event was to take place he tacked a note on the door of his little yellow house: </a:t>
            </a:r>
          </a:p>
          <a:p>
            <a:pPr lvl="4"/>
            <a:r>
              <a:rPr lang="en-US" dirty="0"/>
              <a:t>At 3:00 p.m. on Wednesday the 18</a:t>
            </a:r>
            <a:r>
              <a:rPr lang="en-US" baseline="30000" dirty="0"/>
              <a:t>th</a:t>
            </a:r>
            <a:r>
              <a:rPr lang="en-US" dirty="0"/>
              <a:t> of February, 1931, I will take off from Mercy and fly away on my own wings. Please forgive me. I loved you all.</a:t>
            </a:r>
          </a:p>
          <a:p>
            <a:pPr lvl="8"/>
            <a:r>
              <a:rPr lang="en-US" dirty="0"/>
              <a:t>(signed) Robert Smith,</a:t>
            </a:r>
          </a:p>
          <a:p>
            <a:pPr lvl="8"/>
            <a:r>
              <a:rPr lang="en-US" dirty="0"/>
              <a:t>                 Ins. agent”</a:t>
            </a:r>
          </a:p>
        </p:txBody>
      </p:sp>
    </p:spTree>
    <p:extLst>
      <p:ext uri="{BB962C8B-B14F-4D97-AF65-F5344CB8AC3E}">
        <p14:creationId xmlns:p14="http://schemas.microsoft.com/office/powerpoint/2010/main" val="3252991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Cliff Notes Paraphrasing</a:t>
            </a:r>
          </a:p>
        </p:txBody>
      </p:sp>
      <p:sp>
        <p:nvSpPr>
          <p:cNvPr id="3" name="Text Placeholder 2"/>
          <p:cNvSpPr>
            <a:spLocks noGrp="1"/>
          </p:cNvSpPr>
          <p:nvPr>
            <p:ph type="body" idx="1"/>
          </p:nvPr>
        </p:nvSpPr>
        <p:spPr/>
        <p:txBody>
          <a:bodyPr/>
          <a:lstStyle/>
          <a:p>
            <a:r>
              <a:rPr lang="en-US" dirty="0"/>
              <a:t>What Was Said:</a:t>
            </a:r>
          </a:p>
        </p:txBody>
      </p:sp>
      <p:sp>
        <p:nvSpPr>
          <p:cNvPr id="4" name="Content Placeholder 3"/>
          <p:cNvSpPr>
            <a:spLocks noGrp="1"/>
          </p:cNvSpPr>
          <p:nvPr>
            <p:ph sz="half" idx="2"/>
          </p:nvPr>
        </p:nvSpPr>
        <p:spPr/>
        <p:txBody>
          <a:bodyPr>
            <a:normAutofit fontScale="70000" lnSpcReduction="20000"/>
          </a:bodyPr>
          <a:lstStyle/>
          <a:p>
            <a:r>
              <a:rPr lang="en-US" dirty="0"/>
              <a:t>“The North Carolina Mutual Life Insurance agent promised to fly from Mercy to the other side of Lake Superior at three o’clock.  Two days before the event was to take place he tacked a note on the door of his little yellow house: </a:t>
            </a:r>
          </a:p>
          <a:p>
            <a:pPr lvl="4"/>
            <a:r>
              <a:rPr lang="en-US" dirty="0"/>
              <a:t>At 3:00 p.m. on Wednesday the 18</a:t>
            </a:r>
            <a:r>
              <a:rPr lang="en-US" baseline="30000" dirty="0"/>
              <a:t>th</a:t>
            </a:r>
            <a:r>
              <a:rPr lang="en-US" dirty="0"/>
              <a:t> of February, 1931, I will take off from Mercy and fly away on my own wings. Please forgive me. I loved you all.</a:t>
            </a:r>
          </a:p>
          <a:p>
            <a:pPr lvl="8"/>
            <a:r>
              <a:rPr lang="en-US" dirty="0"/>
              <a:t>(signed) Robert Smith,</a:t>
            </a:r>
          </a:p>
          <a:p>
            <a:pPr lvl="8"/>
            <a:r>
              <a:rPr lang="en-US" dirty="0"/>
              <a:t>                 Ins. agent”</a:t>
            </a:r>
          </a:p>
          <a:p>
            <a:endParaRPr lang="en-US" dirty="0"/>
          </a:p>
        </p:txBody>
      </p:sp>
      <p:sp>
        <p:nvSpPr>
          <p:cNvPr id="5" name="Text Placeholder 4"/>
          <p:cNvSpPr>
            <a:spLocks noGrp="1"/>
          </p:cNvSpPr>
          <p:nvPr>
            <p:ph type="body" sz="quarter" idx="3"/>
          </p:nvPr>
        </p:nvSpPr>
        <p:spPr/>
        <p:txBody>
          <a:bodyPr/>
          <a:lstStyle/>
          <a:p>
            <a:r>
              <a:rPr lang="en-US" dirty="0"/>
              <a:t>What It Might Mean:</a:t>
            </a:r>
          </a:p>
        </p:txBody>
      </p:sp>
      <p:sp>
        <p:nvSpPr>
          <p:cNvPr id="6" name="Content Placeholder 5"/>
          <p:cNvSpPr>
            <a:spLocks noGrp="1"/>
          </p:cNvSpPr>
          <p:nvPr>
            <p:ph sz="quarter" idx="4"/>
          </p:nvPr>
        </p:nvSpPr>
        <p:spPr>
          <a:xfrm>
            <a:off x="4766048" y="2590799"/>
            <a:ext cx="3566160" cy="3835401"/>
          </a:xfrm>
        </p:spPr>
        <p:txBody>
          <a:bodyPr>
            <a:normAutofit fontScale="70000" lnSpcReduction="20000"/>
          </a:bodyPr>
          <a:lstStyle/>
          <a:p>
            <a:r>
              <a:rPr lang="en-US" dirty="0"/>
              <a:t>A man leaves a note instead of facing everyone person to person. </a:t>
            </a:r>
          </a:p>
          <a:p>
            <a:r>
              <a:rPr lang="en-US" dirty="0"/>
              <a:t>He is either ashamed or afraid.</a:t>
            </a:r>
          </a:p>
          <a:p>
            <a:r>
              <a:rPr lang="en-US" dirty="0"/>
              <a:t>This man is an insurance agent, so he has already assessed the risks of the situation and felt this was the best action to take.</a:t>
            </a:r>
          </a:p>
          <a:p>
            <a:r>
              <a:rPr lang="en-US" dirty="0"/>
              <a:t>The man is taking off two days before a big life event after being a hospital and leaves his “yellow” house, a color synonymous with caution.</a:t>
            </a:r>
          </a:p>
          <a:p>
            <a:r>
              <a:rPr lang="en-US" dirty="0"/>
              <a:t>He takes measure to say “loved” you all, as it is past tense. </a:t>
            </a:r>
          </a:p>
        </p:txBody>
      </p:sp>
    </p:spTree>
    <p:extLst>
      <p:ext uri="{BB962C8B-B14F-4D97-AF65-F5344CB8AC3E}">
        <p14:creationId xmlns:p14="http://schemas.microsoft.com/office/powerpoint/2010/main" val="3235162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3612776" cy="1033865"/>
          </a:xfrm>
        </p:spPr>
        <p:txBody>
          <a:bodyPr/>
          <a:lstStyle/>
          <a:p>
            <a:r>
              <a:rPr lang="en-US" sz="4800" dirty="0">
                <a:latin typeface="+mj-lt"/>
              </a:rPr>
              <a:t>Imagery</a:t>
            </a:r>
          </a:p>
        </p:txBody>
      </p:sp>
      <p:pic>
        <p:nvPicPr>
          <p:cNvPr id="5" name="Content Placeholder 4" descr="orphan-life-insurance-policy.jpg"/>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4608513" y="381000"/>
            <a:ext cx="4302125" cy="5697538"/>
          </a:xfrm>
        </p:spPr>
      </p:pic>
      <p:sp>
        <p:nvSpPr>
          <p:cNvPr id="4" name="Text Placeholder 3"/>
          <p:cNvSpPr>
            <a:spLocks noGrp="1"/>
          </p:cNvSpPr>
          <p:nvPr>
            <p:ph type="body" sz="half" idx="2"/>
          </p:nvPr>
        </p:nvSpPr>
        <p:spPr/>
        <p:txBody>
          <a:bodyPr/>
          <a:lstStyle/>
          <a:p>
            <a:r>
              <a:rPr lang="en-US" dirty="0"/>
              <a:t>Whatever the reasons, this man is willing to throw caution to the wind and take off from everyone he “loved” and set off running from the hospital, maybe because of something that happened there or maybe because he isn’t ready to deal with the realities that come after the hospital. He is asking for Mercy, a play on words.</a:t>
            </a:r>
          </a:p>
        </p:txBody>
      </p:sp>
    </p:spTree>
    <p:extLst>
      <p:ext uri="{BB962C8B-B14F-4D97-AF65-F5344CB8AC3E}">
        <p14:creationId xmlns:p14="http://schemas.microsoft.com/office/powerpoint/2010/main" val="305050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a:lstStyle/>
          <a:p>
            <a:r>
              <a:rPr lang="en-US" dirty="0"/>
              <a:t>Works Cited</a:t>
            </a:r>
          </a:p>
        </p:txBody>
      </p:sp>
      <p:sp>
        <p:nvSpPr>
          <p:cNvPr id="3" name="Vertical Text Placeholder 2"/>
          <p:cNvSpPr>
            <a:spLocks noGrp="1"/>
          </p:cNvSpPr>
          <p:nvPr>
            <p:ph type="body" orient="vert" idx="1"/>
          </p:nvPr>
        </p:nvSpPr>
        <p:spPr>
          <a:xfrm rot="16200000">
            <a:off x="499657" y="-162702"/>
            <a:ext cx="6439691" cy="6990744"/>
          </a:xfrm>
        </p:spPr>
        <p:txBody>
          <a:bodyPr>
            <a:noAutofit/>
          </a:bodyPr>
          <a:lstStyle/>
          <a:p>
            <a:r>
              <a:rPr lang="en-US" sz="1000" dirty="0" err="1"/>
              <a:t>Curzan</a:t>
            </a:r>
            <a:r>
              <a:rPr lang="en-US" sz="1000" dirty="0"/>
              <a:t>, Anne. Adams, Michael. How English Works: A Linguistic Introduction. Longman Pearson Education. Inc. 2012. </a:t>
            </a:r>
          </a:p>
          <a:p>
            <a:r>
              <a:rPr lang="en-US" sz="1000" dirty="0"/>
              <a:t>Insurance Agent Photo. Retrieved from the Web September 3, 2016. https://3.bp.blogspot.com/-j4BzFh2bnvY/</a:t>
            </a:r>
            <a:r>
              <a:rPr lang="en-US" sz="1000" dirty="0" err="1"/>
              <a:t>VtbRVqTNpII</a:t>
            </a:r>
            <a:r>
              <a:rPr lang="en-US" sz="1000" dirty="0"/>
              <a:t>/AAAAAAAAB_A/bTHqf8sreuk/s400/orphan-life-insurance-</a:t>
            </a:r>
            <a:r>
              <a:rPr lang="en-US" sz="1000" dirty="0" err="1"/>
              <a:t>policy.jpg</a:t>
            </a:r>
            <a:endParaRPr lang="en-US" sz="1000" dirty="0"/>
          </a:p>
          <a:p>
            <a:r>
              <a:rPr lang="en-US" sz="1000" dirty="0"/>
              <a:t>Love Photo Retrieved from Web September 2, 2016: </a:t>
            </a:r>
            <a:r>
              <a:rPr lang="en-US" sz="1000" dirty="0">
                <a:hlinkClick r:id="rId3"/>
              </a:rPr>
              <a:t>https://upload.wikimedia.org/wikipedia/en/b/b3/Love_(Toni_Morrison_novel_-_cover).JPG</a:t>
            </a:r>
            <a:endParaRPr lang="en-US" sz="1000" dirty="0"/>
          </a:p>
          <a:p>
            <a:r>
              <a:rPr lang="en-US" sz="1000" dirty="0"/>
              <a:t>Love Lace Media Photo. Retrieved from Web September 3, 2016. </a:t>
            </a:r>
            <a:r>
              <a:rPr lang="en-US" sz="1000" dirty="0">
                <a:hlinkClick r:id="rId4"/>
              </a:rPr>
              <a:t>https://lovelace-media.imgix.net/uploads/140/75d36fb0-fe57-0133-8059-0e31b36aeb7f.jpe?w=700&amp;fit=max&amp;auto=format&amp;q=70</a:t>
            </a:r>
            <a:endParaRPr lang="en-US" sz="1000" dirty="0"/>
          </a:p>
          <a:p>
            <a:r>
              <a:rPr lang="en-US" sz="1000" dirty="0"/>
              <a:t>Lovers Wanting Photo Retrieved From The Web September 3, 2016. http://</a:t>
            </a:r>
            <a:r>
              <a:rPr lang="en-US" sz="1000" dirty="0" err="1"/>
              <a:t>www.drwendywalsh.com</a:t>
            </a:r>
            <a:r>
              <a:rPr lang="en-US" sz="1000" dirty="0"/>
              <a:t>/blog/</a:t>
            </a:r>
            <a:r>
              <a:rPr lang="en-US" sz="1000" dirty="0" err="1"/>
              <a:t>wp</a:t>
            </a:r>
            <a:r>
              <a:rPr lang="en-US" sz="1000" dirty="0"/>
              <a:t>-content/uploads/2012/02/cover_3.jpg</a:t>
            </a:r>
          </a:p>
          <a:p>
            <a:r>
              <a:rPr lang="en-US" sz="1000" dirty="0"/>
              <a:t>Morrison, Toni. Love. Vintage Press. New York, NY. 2005</a:t>
            </a:r>
          </a:p>
          <a:p>
            <a:r>
              <a:rPr lang="en-US" sz="1000" dirty="0"/>
              <a:t>Morrison, Toni. Song of Solomon. Vintage Press. New York, NY. 2004.</a:t>
            </a:r>
          </a:p>
          <a:p>
            <a:r>
              <a:rPr lang="en-US" sz="1000" dirty="0"/>
              <a:t>Morrison, Toni. Tar Baby. Vintage Press. New York, NY. 2004. </a:t>
            </a:r>
          </a:p>
          <a:p>
            <a:r>
              <a:rPr lang="en-US" sz="1000" dirty="0" err="1"/>
              <a:t>Nietzche</a:t>
            </a:r>
            <a:r>
              <a:rPr lang="en-US" sz="1000" dirty="0"/>
              <a:t>, Friedrich. Photo Retrieved from Web September 3, 2016. http://</a:t>
            </a:r>
            <a:r>
              <a:rPr lang="en-US" sz="1000" dirty="0" err="1"/>
              <a:t>www.returnofkings.com</a:t>
            </a:r>
            <a:r>
              <a:rPr lang="en-US" sz="1000" dirty="0"/>
              <a:t>/</a:t>
            </a:r>
            <a:r>
              <a:rPr lang="en-US" sz="1000" dirty="0" err="1"/>
              <a:t>wp</a:t>
            </a:r>
            <a:r>
              <a:rPr lang="en-US" sz="1000" dirty="0"/>
              <a:t>-content/uploads/2015/06/</a:t>
            </a:r>
            <a:r>
              <a:rPr lang="en-US" sz="1000" dirty="0" err="1"/>
              <a:t>fn.jpg</a:t>
            </a:r>
            <a:endParaRPr lang="en-US" sz="1000" dirty="0"/>
          </a:p>
          <a:p>
            <a:r>
              <a:rPr lang="en-US" sz="1000" dirty="0"/>
              <a:t>Tar Baby Photo Retrieved from Web September 2, 2016: </a:t>
            </a:r>
            <a:r>
              <a:rPr lang="en-US" sz="1000" dirty="0">
                <a:hlinkClick r:id="rId5"/>
              </a:rPr>
              <a:t>https://foxtaylor.files.wordpress.com/2014/11/tar-baby-by-toni-morrison.jpg</a:t>
            </a:r>
            <a:endParaRPr lang="en-US" sz="1000" dirty="0"/>
          </a:p>
          <a:p>
            <a:r>
              <a:rPr lang="en-US" sz="1000" dirty="0" err="1"/>
              <a:t>Schappell</a:t>
            </a:r>
            <a:r>
              <a:rPr lang="en-US" sz="1000" dirty="0"/>
              <a:t>, </a:t>
            </a:r>
            <a:r>
              <a:rPr lang="en-US" sz="1000" dirty="0" err="1"/>
              <a:t>Elissa</a:t>
            </a:r>
            <a:r>
              <a:rPr lang="en-US" sz="1000" dirty="0"/>
              <a:t>, and Claudia Brodsky </a:t>
            </a:r>
            <a:r>
              <a:rPr lang="en-US" sz="1000" dirty="0" err="1"/>
              <a:t>Lacour</a:t>
            </a:r>
            <a:r>
              <a:rPr lang="en-US" sz="1000" dirty="0"/>
              <a:t>. "Toni Morrison, The Art of Fiction No. 134." </a:t>
            </a:r>
            <a:r>
              <a:rPr lang="en-US" sz="1000" i="1" dirty="0"/>
              <a:t>The Paris Review</a:t>
            </a:r>
            <a:r>
              <a:rPr lang="en-US" sz="1000" dirty="0"/>
              <a:t> Fall 128 (1993): n. </a:t>
            </a:r>
            <a:r>
              <a:rPr lang="en-US" sz="1000" dirty="0" err="1"/>
              <a:t>pag</a:t>
            </a:r>
            <a:r>
              <a:rPr lang="en-US" sz="1000" dirty="0"/>
              <a:t>. Web. 31 Aug. 2016. </a:t>
            </a:r>
          </a:p>
          <a:p>
            <a:r>
              <a:rPr lang="en-US" sz="1000" dirty="0"/>
              <a:t>Song of Solomon Photo Retrieved from Web September 2, 2016: https://</a:t>
            </a:r>
            <a:r>
              <a:rPr lang="en-US" sz="1000" dirty="0" err="1"/>
              <a:t>foxtaylor.files.wordpress.com</a:t>
            </a:r>
            <a:r>
              <a:rPr lang="en-US" sz="1000" dirty="0"/>
              <a:t>/2014/11/tar-baby-by-</a:t>
            </a:r>
            <a:r>
              <a:rPr lang="en-US" sz="1000" dirty="0" err="1"/>
              <a:t>toni</a:t>
            </a:r>
            <a:r>
              <a:rPr lang="en-US" sz="1000" dirty="0"/>
              <a:t>-</a:t>
            </a:r>
            <a:r>
              <a:rPr lang="en-US" sz="1000" dirty="0" err="1"/>
              <a:t>morrison.jpg</a:t>
            </a:r>
            <a:endParaRPr lang="en-US" sz="1000" dirty="0"/>
          </a:p>
          <a:p>
            <a:r>
              <a:rPr lang="en-US" sz="1000" dirty="0"/>
              <a:t>Wallace, Cynthia. </a:t>
            </a:r>
            <a:r>
              <a:rPr lang="en-US" sz="1000" i="1" dirty="0"/>
              <a:t>Of Women Borne: A Literary Ethics of Suffering</a:t>
            </a:r>
            <a:r>
              <a:rPr lang="en-US" sz="1000" dirty="0"/>
              <a:t>. Columbia </a:t>
            </a:r>
            <a:r>
              <a:rPr lang="en-US" sz="1000" dirty="0" err="1"/>
              <a:t>Univeristy</a:t>
            </a:r>
            <a:r>
              <a:rPr lang="en-US" sz="1000" dirty="0"/>
              <a:t> Press. 2016.</a:t>
            </a:r>
          </a:p>
          <a:p>
            <a:endParaRPr lang="en-US" sz="1000" dirty="0"/>
          </a:p>
        </p:txBody>
      </p:sp>
    </p:spTree>
    <p:extLst>
      <p:ext uri="{BB962C8B-B14F-4D97-AF65-F5344CB8AC3E}">
        <p14:creationId xmlns:p14="http://schemas.microsoft.com/office/powerpoint/2010/main" val="295586580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170</TotalTime>
  <Words>1989</Words>
  <Application>Microsoft Macintosh PowerPoint</Application>
  <PresentationFormat>On-screen Show (4:3)</PresentationFormat>
  <Paragraphs>100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Candara</vt:lpstr>
      <vt:lpstr>Mistral</vt:lpstr>
      <vt:lpstr>Infusion</vt:lpstr>
      <vt:lpstr>The Power of An Introduction</vt:lpstr>
      <vt:lpstr>Toni Morrison </vt:lpstr>
      <vt:lpstr>Love</vt:lpstr>
      <vt:lpstr>Passage</vt:lpstr>
      <vt:lpstr>Cliff Notes Paraphrasing</vt:lpstr>
      <vt:lpstr>Imagery </vt:lpstr>
      <vt:lpstr>Tar Baby</vt:lpstr>
      <vt:lpstr>Passage</vt:lpstr>
      <vt:lpstr>Cliff Notes Paraphrasing</vt:lpstr>
      <vt:lpstr>Imagery</vt:lpstr>
      <vt:lpstr>Song of Solomon</vt:lpstr>
      <vt:lpstr>Passage</vt:lpstr>
      <vt:lpstr>Cliff Notes Paraphrasing</vt:lpstr>
      <vt:lpstr>Imagery</vt:lpstr>
      <vt:lpstr>Works Cited</vt:lpstr>
    </vt:vector>
  </TitlesOfParts>
  <Company>University of Phoenix</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 Rodrigues</dc:creator>
  <cp:lastModifiedBy>Angel Rodrigues</cp:lastModifiedBy>
  <cp:revision>74</cp:revision>
  <dcterms:created xsi:type="dcterms:W3CDTF">2016-09-02T22:34:03Z</dcterms:created>
  <dcterms:modified xsi:type="dcterms:W3CDTF">2018-03-31T16:37:37Z</dcterms:modified>
</cp:coreProperties>
</file>